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81" r:id="rId6"/>
    <p:sldId id="278" r:id="rId7"/>
    <p:sldId id="279" r:id="rId8"/>
    <p:sldId id="261" r:id="rId9"/>
    <p:sldId id="282" r:id="rId10"/>
    <p:sldId id="284" r:id="rId11"/>
    <p:sldId id="280" r:id="rId12"/>
    <p:sldId id="283" r:id="rId13"/>
    <p:sldId id="262" r:id="rId14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ahoma" pitchFamily="32" charset="0"/>
        <a:ea typeface="Microsoft YaHei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ahoma" pitchFamily="32" charset="0"/>
        <a:ea typeface="Microsoft YaHei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ahoma" pitchFamily="32" charset="0"/>
        <a:ea typeface="Microsoft YaHei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ahoma" pitchFamily="32" charset="0"/>
        <a:ea typeface="Microsoft YaHei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ahoma" pitchFamily="32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ahoma" pitchFamily="32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ahoma" pitchFamily="32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ahoma" pitchFamily="32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ahoma" pitchFamily="32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10" autoAdjust="0"/>
    <p:restoredTop sz="94660"/>
  </p:normalViewPr>
  <p:slideViewPr>
    <p:cSldViewPr>
      <p:cViewPr>
        <p:scale>
          <a:sx n="91" d="100"/>
          <a:sy n="91" d="100"/>
        </p:scale>
        <p:origin x="-1326" y="-1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93537" cy="1248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236825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4B3D0-15F6-4D04-8AF5-2058721F57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2507242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6BC5C-1756-4E5C-9E38-1C7EE0EC11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7725043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292100"/>
            <a:ext cx="2055812" cy="5721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5038" cy="5721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F0737-9942-4A7F-91A4-1D3644312B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505308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F739D-B1F8-446C-BE77-E7D6D999D5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9646318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7F2AA-80DD-43CA-B160-15D26F31A4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4451519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54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905000"/>
            <a:ext cx="40354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4E8E7-12AA-4739-8526-5CA605E705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6001428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4A132-9441-463A-900B-48DA269983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4212600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4A9A8-A0AB-414D-84AF-8666076CF6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4276254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D801E-4723-4F9E-A034-88FD0DE0AF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828625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4ED18-7ECC-4E7F-A6B9-39C6B90FEF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3136081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7C88B-4D09-4700-B6AD-906839FF15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025597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32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32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469DB76-7C33-4DBA-A65B-FD24F4D2CE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ahoma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ahoma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ahoma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ahoma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ahoma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ahoma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ahoma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ahoma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868363" y="1916113"/>
            <a:ext cx="7748587" cy="4537075"/>
          </a:xfrm>
          <a:prstGeom prst="rect">
            <a:avLst/>
          </a:prstGeom>
          <a:solidFill>
            <a:srgbClr val="FFFFFF">
              <a:alpha val="70195"/>
            </a:srgbClr>
          </a:solidFill>
          <a:ln w="76320" cap="sq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marL="342900" indent="-3365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SzPct val="120000"/>
              <a:buFontTx/>
              <a:buNone/>
            </a:pPr>
            <a:endParaRPr lang="ru-RU" altLang="ru-RU" sz="2400" b="1">
              <a:solidFill>
                <a:srgbClr val="FF8C75"/>
              </a:solidFill>
              <a:latin typeface="Times New Roman" pitchFamily="16" charset="0"/>
            </a:endParaRPr>
          </a:p>
          <a:p>
            <a:pPr algn="ctr" eaLnBrk="1" hangingPunct="1">
              <a:spcBef>
                <a:spcPts val="1000"/>
              </a:spcBef>
              <a:buClrTx/>
              <a:buSzPct val="120000"/>
              <a:buFontTx/>
              <a:buNone/>
            </a:pPr>
            <a:r>
              <a:rPr lang="ru-RU" altLang="ru-RU" sz="3600" b="1">
                <a:solidFill>
                  <a:srgbClr val="C00000"/>
                </a:solidFill>
                <a:latin typeface="Times New Roman" pitchFamily="16" charset="0"/>
              </a:rPr>
              <a:t>«Технологии поддержки детской инициативы как способ формировании креативного мышления у детей дошкольного возраста»</a:t>
            </a:r>
          </a:p>
          <a:p>
            <a:pPr algn="ctr" eaLnBrk="1" hangingPunct="1">
              <a:spcBef>
                <a:spcPts val="1000"/>
              </a:spcBef>
              <a:buClrTx/>
              <a:buSzPct val="120000"/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Times New Roman" pitchFamily="16" charset="0"/>
              </a:rPr>
              <a:t>Ханина Е. В., Воробьева Ю. Е., МБДОУ № 125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0000">
            <a:off x="285750" y="28575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04813"/>
            <a:ext cx="8161338" cy="6119812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1700213"/>
            <a:ext cx="2808287" cy="4992687"/>
          </a:xfrm>
        </p:spPr>
      </p:pic>
      <p:pic>
        <p:nvPicPr>
          <p:cNvPr id="12291" name="Объект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60350"/>
            <a:ext cx="5124450" cy="3843338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0925" y="2420938"/>
            <a:ext cx="5087938" cy="3816350"/>
          </a:xfrm>
        </p:spPr>
      </p:pic>
      <p:pic>
        <p:nvPicPr>
          <p:cNvPr id="13315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04813"/>
            <a:ext cx="4995862" cy="37465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50825" y="47625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 algn="ctr">
              <a:spcBef>
                <a:spcPts val="700"/>
              </a:spcBef>
              <a:buClrTx/>
              <a:buSzPct val="120000"/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Arial" charset="0"/>
              </a:rPr>
              <a:t>Проживание в данной образовательной практике позволяет воспитанникам достигать положительных индивидуальных образовательных результатов в движении по целевому ориентиру </a:t>
            </a:r>
          </a:p>
          <a:p>
            <a:pPr algn="ctr">
              <a:spcBef>
                <a:spcPts val="700"/>
              </a:spcBef>
              <a:buClrTx/>
              <a:buSzPct val="120000"/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Arial" charset="0"/>
              </a:rPr>
              <a:t>«Ребенок овладевает основными культурными способами деятельности, проявляет инициативу и самостоятельность в разных видах деятельности-игре, общении, познавательно-исследовательской деятельности, конструировании и др, способен выбирать себе род занятий, участников по совместной деятельности»</a:t>
            </a:r>
          </a:p>
          <a:p>
            <a:pPr algn="ctr">
              <a:spcBef>
                <a:spcPts val="700"/>
              </a:spcBef>
              <a:buClrTx/>
              <a:buSzPct val="120000"/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Arial" charset="0"/>
              </a:rPr>
              <a:t>ФГОС ДО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fld id="{91F99FC7-929C-43BA-8A2B-A69AD76F5AC6}" type="datetime1">
              <a:rPr lang="ru-RU" alt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pPr eaLnBrk="1" hangingPunct="1">
                <a:buClrTx/>
                <a:buFontTx/>
                <a:buNone/>
                <a:defRPr/>
              </a:pPr>
              <a:t>18.01.2023</a:t>
            </a:fld>
            <a:endParaRPr lang="ru-RU" altLang="ru-RU" sz="14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755650" y="333375"/>
            <a:ext cx="8215313" cy="1079500"/>
          </a:xfrm>
          <a:prstGeom prst="rect">
            <a:avLst/>
          </a:prstGeom>
          <a:solidFill>
            <a:srgbClr val="FFFFFF">
              <a:alpha val="50195"/>
            </a:srgbClr>
          </a:solidFill>
          <a:ln w="76320" cap="sq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  <a:buClrTx/>
              <a:buSzPct val="120000"/>
              <a:buFontTx/>
              <a:buNone/>
            </a:pPr>
            <a:r>
              <a:rPr lang="ru-RU" altLang="ru-RU" sz="2400" b="1" i="1">
                <a:solidFill>
                  <a:srgbClr val="005A00"/>
                </a:solidFill>
                <a:latin typeface="Times New Roman" pitchFamily="16" charset="0"/>
              </a:rPr>
              <a:t>Поддержка индивидуальности 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buClrTx/>
              <a:buSzPct val="120000"/>
              <a:buFontTx/>
              <a:buNone/>
            </a:pPr>
            <a:r>
              <a:rPr lang="ru-RU" altLang="ru-RU" sz="2400" b="1" i="1">
                <a:solidFill>
                  <a:srgbClr val="005A00"/>
                </a:solidFill>
                <a:latin typeface="Times New Roman" pitchFamily="16" charset="0"/>
              </a:rPr>
              <a:t>и инициативы детей через: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11188" y="2636838"/>
            <a:ext cx="2643187" cy="2230437"/>
          </a:xfrm>
          <a:prstGeom prst="rect">
            <a:avLst/>
          </a:prstGeom>
          <a:solidFill>
            <a:srgbClr val="FFFFFF">
              <a:alpha val="50195"/>
            </a:srgbClr>
          </a:solidFill>
          <a:ln w="76320" cap="sq">
            <a:solidFill>
              <a:srgbClr val="FF330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00"/>
              </a:spcBef>
              <a:buClrTx/>
              <a:buSzPct val="120000"/>
              <a:buFontTx/>
              <a:buNone/>
            </a:pPr>
            <a:r>
              <a:rPr lang="ru-RU" altLang="ru-RU" sz="2000" b="1" i="1">
                <a:solidFill>
                  <a:srgbClr val="005A00"/>
                </a:solidFill>
                <a:latin typeface="Times New Roman" pitchFamily="16" charset="0"/>
              </a:rPr>
              <a:t>создание условий для свободного выбора детьми деятельности, участников совместной деятельности;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327775" y="2589213"/>
            <a:ext cx="2643188" cy="2517775"/>
          </a:xfrm>
          <a:prstGeom prst="rect">
            <a:avLst/>
          </a:prstGeom>
          <a:solidFill>
            <a:srgbClr val="FFFFFF">
              <a:alpha val="50195"/>
            </a:srgbClr>
          </a:solidFill>
          <a:ln w="76320" cap="sq">
            <a:solidFill>
              <a:srgbClr val="FF330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  <a:buClrTx/>
              <a:buSzPct val="120000"/>
              <a:buFontTx/>
              <a:buNone/>
            </a:pPr>
            <a:r>
              <a:rPr lang="ru-RU" altLang="ru-RU" b="1" i="1">
                <a:solidFill>
                  <a:srgbClr val="005A00"/>
                </a:solidFill>
                <a:latin typeface="Times New Roman" pitchFamily="16" charset="0"/>
              </a:rPr>
              <a:t>недирективную помощь детям, поддержку детской инициативы и самостоятельности в разных видах деятельности (игровой, исследовательской, проектной, познавательной и т.д.)»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563938" y="3573463"/>
            <a:ext cx="2376487" cy="1800225"/>
          </a:xfrm>
          <a:prstGeom prst="rect">
            <a:avLst/>
          </a:prstGeom>
          <a:solidFill>
            <a:srgbClr val="FFFFFF">
              <a:alpha val="50195"/>
            </a:srgbClr>
          </a:solidFill>
          <a:ln w="76320" cap="sq">
            <a:solidFill>
              <a:srgbClr val="FF330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  <a:buClrTx/>
              <a:buSzPct val="120000"/>
              <a:buFontTx/>
              <a:buNone/>
            </a:pPr>
            <a:r>
              <a:rPr lang="ru-RU" altLang="ru-RU" sz="2000" b="1" i="1">
                <a:solidFill>
                  <a:srgbClr val="005A00"/>
                </a:solidFill>
                <a:latin typeface="Times New Roman" pitchFamily="16" charset="0"/>
              </a:rPr>
              <a:t>создание условий для принятия детьми решений, выражения своих чувств и мыслей;</a:t>
            </a:r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1395413" y="1589088"/>
            <a:ext cx="428625" cy="1000125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4408488" y="1536700"/>
            <a:ext cx="428625" cy="1933575"/>
          </a:xfrm>
          <a:prstGeom prst="downArrow">
            <a:avLst>
              <a:gd name="adj1" fmla="val 50000"/>
              <a:gd name="adj2" fmla="val 50019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>
            <a:off x="7534275" y="1536700"/>
            <a:ext cx="428625" cy="1000125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250825" y="88900"/>
            <a:ext cx="8607425" cy="982663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600" b="1">
                <a:solidFill>
                  <a:srgbClr val="005A00"/>
                </a:solidFill>
                <a:latin typeface="Times New Roman" pitchFamily="16" charset="0"/>
              </a:rPr>
              <a:t>Формирование креативного мышления и инициативы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0838" y="1071563"/>
            <a:ext cx="8507412" cy="4786312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/>
        </p:spPr>
        <p:txBody>
          <a:bodyPr/>
          <a:lstStyle>
            <a:lvl1pPr marL="609600" indent="-60325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 algn="ctr">
              <a:buClrTx/>
              <a:buSzPct val="120000"/>
              <a:buFont typeface="Arial" pitchFamily="34" charset="0"/>
              <a:buChar char="•"/>
              <a:defRPr/>
            </a:pPr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создать </a:t>
            </a: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развивающую предметно-пространственную среду, предоставляющую ребенку возможность удовлетворить собственные интересы, поддержать возникшую инициативу по организации собственной деятельности;</a:t>
            </a:r>
          </a:p>
          <a:p>
            <a:pPr algn="ctr">
              <a:buClrTx/>
              <a:buSzPct val="120000"/>
              <a:buFontTx/>
              <a:buNone/>
              <a:defRPr/>
            </a:pP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	</a:t>
            </a:r>
            <a:endParaRPr lang="ru-RU" alt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 algn="ctr">
              <a:buClrTx/>
              <a:buSzPct val="120000"/>
              <a:buFont typeface="Arial" pitchFamily="34" charset="0"/>
              <a:buChar char="•"/>
              <a:defRPr/>
            </a:pPr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ввести </a:t>
            </a: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правила нормативного поведения детей в среде, способствующие поддержке партнерского стиля общения детей в группе; инициировать самостоятельное создание детьми нормы поведения;</a:t>
            </a:r>
          </a:p>
          <a:p>
            <a:pPr algn="ctr">
              <a:buClrTx/>
              <a:buSzPct val="120000"/>
              <a:buFont typeface="Arial" pitchFamily="34" charset="0"/>
              <a:buChar char="•"/>
              <a:defRPr/>
            </a:pPr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«</a:t>
            </a: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проявить» момент выбора, сделать этот этап «видимым», проявить его как для взрослого, так и для ребенка.</a:t>
            </a:r>
            <a:endParaRPr lang="ru-RU" alt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824413"/>
            <a:ext cx="3230562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1" name="Объект 7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857625"/>
            <a:ext cx="3467100" cy="1995488"/>
          </a:xfrm>
        </p:spPr>
      </p:pic>
      <p:pic>
        <p:nvPicPr>
          <p:cNvPr id="4102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3854450"/>
            <a:ext cx="2198687" cy="2898775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357188" y="214313"/>
            <a:ext cx="8501062" cy="1081087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600" b="1">
                <a:solidFill>
                  <a:srgbClr val="005A00"/>
                </a:solidFill>
                <a:latin typeface="Times New Roman" pitchFamily="16" charset="0"/>
              </a:rPr>
              <a:t>Экран выбора</a:t>
            </a:r>
          </a:p>
        </p:txBody>
      </p:sp>
      <p:sp>
        <p:nvSpPr>
          <p:cNvPr id="5123" name="Объект 5"/>
          <p:cNvSpPr>
            <a:spLocks noGrp="1"/>
          </p:cNvSpPr>
          <p:nvPr>
            <p:ph sz="half" idx="2"/>
          </p:nvPr>
        </p:nvSpPr>
        <p:spPr>
          <a:xfrm>
            <a:off x="357188" y="1700213"/>
            <a:ext cx="4040187" cy="3951287"/>
          </a:xfrm>
        </p:spPr>
        <p:txBody>
          <a:bodyPr/>
          <a:lstStyle/>
          <a:p>
            <a:pPr marL="0" indent="0">
              <a:buFont typeface="Times New Roman" pitchFamily="16" charset="0"/>
              <a:buNone/>
            </a:pPr>
            <a:r>
              <a:rPr lang="ru-RU" sz="2000" b="1" smtClean="0">
                <a:solidFill>
                  <a:srgbClr val="C00000"/>
                </a:solidFill>
              </a:rPr>
              <a:t>1. Учет возрастных и индивидуальных особенностей воспитанников (ведущие виды деятельности, индивидуальные предпочтения). </a:t>
            </a:r>
          </a:p>
          <a:p>
            <a:pPr marL="0" indent="0">
              <a:buFont typeface="Times New Roman" pitchFamily="16" charset="0"/>
              <a:buNone/>
            </a:pPr>
            <a:r>
              <a:rPr lang="ru-RU" sz="2000" b="1" smtClean="0">
                <a:solidFill>
                  <a:srgbClr val="C00000"/>
                </a:solidFill>
              </a:rPr>
              <a:t>2.	Предоставление ребенку реальной возможности действовать в общем образовательном пространстве</a:t>
            </a:r>
          </a:p>
          <a:p>
            <a:pPr marL="0" indent="0">
              <a:buFont typeface="Times New Roman" pitchFamily="16" charset="0"/>
              <a:buNone/>
            </a:pPr>
            <a:r>
              <a:rPr lang="ru-RU" sz="2000" b="1" smtClean="0">
                <a:solidFill>
                  <a:srgbClr val="C00000"/>
                </a:solidFill>
              </a:rPr>
              <a:t>3.	Понятность и доступность «Экрана выбора» по содержанию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95400"/>
            <a:ext cx="3959225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rgbClr val="FF0000"/>
                </a:solidFill>
              </a:rPr>
              <a:t>Организация пространства детской Реализации Технология Время выбора</a:t>
            </a: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7688" y="1981200"/>
            <a:ext cx="2962275" cy="3956050"/>
          </a:xfr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00213"/>
            <a:ext cx="4572000" cy="3429000"/>
          </a:xfrm>
        </p:spPr>
      </p:pic>
      <p:pic>
        <p:nvPicPr>
          <p:cNvPr id="7171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3141663"/>
            <a:ext cx="4752975" cy="3563937"/>
          </a:xfrm>
        </p:spPr>
      </p:pic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rgbClr val="FF0000"/>
                </a:solidFill>
              </a:rPr>
              <a:t>Организация пространства детской Реализации Технология Время выбора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3284538"/>
            <a:ext cx="4575175" cy="3432175"/>
          </a:xfrm>
        </p:spPr>
      </p:pic>
      <p:pic>
        <p:nvPicPr>
          <p:cNvPr id="8195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00213"/>
            <a:ext cx="4741863" cy="3554412"/>
          </a:xfrm>
        </p:spPr>
      </p:pic>
      <p:sp>
        <p:nvSpPr>
          <p:cNvPr id="819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rgbClr val="FF0000"/>
                </a:solidFill>
              </a:rPr>
              <a:t>Организация пространства детской Реализации Технология Время выбора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4067175"/>
            <a:ext cx="3016250" cy="2668588"/>
          </a:xfr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4213" y="501650"/>
            <a:ext cx="7610475" cy="2135188"/>
          </a:xfrm>
          <a:prstGeom prst="rect">
            <a:avLst/>
          </a:prstGeom>
          <a:solidFill>
            <a:srgbClr val="C1FFC1">
              <a:alpha val="50195"/>
            </a:srgbClr>
          </a:solidFill>
          <a:ln w="38160" cap="sq">
            <a:solidFill>
              <a:srgbClr val="009500"/>
            </a:solidFill>
            <a:miter lim="800000"/>
            <a:headEnd/>
            <a:tailEnd/>
          </a:ln>
        </p:spPr>
        <p:txBody>
          <a:bodyPr/>
          <a:lstStyle>
            <a:lvl1pPr marL="609600" indent="-603250"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SzPct val="120000"/>
              <a:buFontTx/>
              <a:buNone/>
            </a:pPr>
            <a:r>
              <a:rPr lang="ru-RU" altLang="ru-RU" sz="2800" b="1">
                <a:solidFill>
                  <a:srgbClr val="C00000"/>
                </a:solidFill>
                <a:latin typeface="Arial" charset="0"/>
              </a:rPr>
              <a:t>3 этап – рефлексия.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SzPct val="120000"/>
              <a:buFontTx/>
              <a:buNone/>
            </a:pPr>
            <a:r>
              <a:rPr lang="ru-RU" altLang="ru-RU" sz="2800" b="1">
                <a:solidFill>
                  <a:srgbClr val="C00000"/>
                </a:solidFill>
                <a:latin typeface="Arial" charset="0"/>
              </a:rPr>
              <a:t>       На этом этапе каждый педагог анализирует результаты наблюдений, свои (недирективные) возможности и возможности среды</a:t>
            </a:r>
          </a:p>
        </p:txBody>
      </p:sp>
      <p:pic>
        <p:nvPicPr>
          <p:cNvPr id="9220" name="Объект 3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" y="2735263"/>
            <a:ext cx="3324225" cy="2493962"/>
          </a:xfrm>
        </p:spPr>
      </p:pic>
      <p:pic>
        <p:nvPicPr>
          <p:cNvPr id="9221" name="Picture 4" descr="C:\Users\User\Desktop\РМО 20.12\Время выбора\P107099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2708275"/>
            <a:ext cx="294957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3250" cy="1377950"/>
          </a:xfrm>
        </p:spPr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ЛИСТ ФИКСАЦИИ НАБЛЮДЕНИЙ</a:t>
            </a:r>
          </a:p>
        </p:txBody>
      </p:sp>
      <p:pic>
        <p:nvPicPr>
          <p:cNvPr id="1024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125538"/>
            <a:ext cx="7488237" cy="5616575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Microsoft YaHei"/>
        <a:cs typeface=""/>
      </a:majorFont>
      <a:minorFont>
        <a:latin typeface="Tahom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233</Words>
  <Application>Microsoft Office PowerPoint</Application>
  <PresentationFormat>Экран (4:3)</PresentationFormat>
  <Paragraphs>27</Paragraphs>
  <Slides>13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Tahoma</vt:lpstr>
      <vt:lpstr>Microsoft YaHei</vt:lpstr>
      <vt:lpstr>Times New Roman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пространства детской Реализации Технология Время выбора</vt:lpstr>
      <vt:lpstr>Организация пространства детской Реализации Технология Время выбора</vt:lpstr>
      <vt:lpstr>Организация пространства детской Реализации Технология Время выбора</vt:lpstr>
      <vt:lpstr>Презентация PowerPoint</vt:lpstr>
      <vt:lpstr>ЛИСТ ФИКСАЦИИ НАБЛЮДЕНИЙ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 459</dc:title>
  <dc:creator>work</dc:creator>
  <cp:lastModifiedBy>User</cp:lastModifiedBy>
  <cp:revision>88</cp:revision>
  <cp:lastPrinted>1601-01-01T00:00:00Z</cp:lastPrinted>
  <dcterms:created xsi:type="dcterms:W3CDTF">2011-10-20T03:32:01Z</dcterms:created>
  <dcterms:modified xsi:type="dcterms:W3CDTF">2023-01-18T10:55:18Z</dcterms:modified>
</cp:coreProperties>
</file>